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1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14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E4F99CD-ACF4-CCC4-E949-F75F0D2426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A0EDC90-3465-D488-D456-3A37FEBFC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8061A50-0829-E6FE-61D1-976A6239F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100A342-81AB-9FBE-08A8-6BEAA87BC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F98269B-4D52-8D89-1B9E-96465EE15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4818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2C8A2F-6D8C-F9AE-E49B-AFBAC1839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13CAAE5-DF04-D2EF-9003-D63D51441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3595680-DF80-E1C5-3D8C-91340768C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F746529-7E18-3865-C403-8F933DF3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6509FA8-CB0F-442A-09A5-C2F60F728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766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2EB209-9BE2-F7CA-E747-83B97461F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017B730-51EE-4918-EB50-BEBF6DD10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FC1B9D8-28AF-3F0B-6EAE-82071DBBB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A15C847-5BEE-581B-A8A3-C866567AC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5225D7B-584F-A7CD-F0FE-B55CE6773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2944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09D70F-8097-6631-FA7B-CB452CCEC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22C3A79-7DAD-2C1E-E037-5F25A6C48C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08AFFCE-34AD-788E-0521-720D11BF7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82990CA-2C9A-A9A1-594B-2A87BF969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8773FF0-9816-99BA-A56A-01FE287D4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8542029-B2D9-C471-DC03-5954777A8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0410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2EF07A2-73FE-7AA3-0A7E-AB1CB1EB5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AA15BE3-79F8-41E1-1E07-A08AA7FA7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6F9D679-8D9F-2B92-7F51-5C605F2BB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7705C04-F873-2612-3F28-EE0890665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BE667DD-8C45-E721-C08D-53DCBA7A54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D9875D0-1D6F-06BE-621D-27D11118D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1479A3FE-0307-A546-B0C0-2CE44D95F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5F91ED7-8104-8735-B06A-69CD39F2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9362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DC521B-4F90-2D4A-B640-6003D5BA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09F13A60-3F87-7AE6-FAB6-C3A20D8A3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D370612-BE67-5C6C-BE82-310BE7600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29EB8E3-B7FB-48AA-82A9-B6C6B512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733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F7CD9725-CD3D-20B2-5EFB-C8F79035B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65FE582-9529-CB31-0816-1627C29AE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5E6F2E4-8E52-7057-3CF1-98398F88D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370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81AFD84-783E-19DE-39DB-28D1677E8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A2CB1C1-52C4-8EF7-2AE4-074964A38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3A8D9C1-55A3-CC02-52FD-988A9214B9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F8A6B14-0DD2-3025-9E12-EBEC865C4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79EB8D1-DFD7-D38D-7974-F971D2747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3B490C7-3228-2E31-D89D-E248DDEE3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9283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653D4F4-1EF3-B99D-8F5D-A5D8831FA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910C899B-64A2-6650-A991-A9F3AD184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2B234B8-DF7F-D694-AE49-6509F3B5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39CC956-A0AC-D479-CF01-A75A3B99D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9C372AA-13F6-D622-430E-A02D612D4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5F20F88-870F-021D-BADF-79BA0979A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5791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E18B36A-C541-A732-93B6-FD24D9209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AD0CCEA-1BE5-2A9D-C745-5E9A628B74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872AB41-B918-F3BD-5CF7-3D7B146B6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636B007-96D8-538E-4719-62369A9D7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29D1E34-B867-70B5-31F7-303291CFC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03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C3EC3B8-B639-58B1-33DF-7925984B57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3966DAD-C8E2-55B0-A7C0-7787A02C3A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0D8217C-8567-9B72-9BDF-5B37C50C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EE9FA16-D45C-D7EE-51F1-942F96ED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64803BC-B619-7D90-AAB9-3E168E041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412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FA294E40-3C21-780E-9D8A-857C6BCD0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578B8CA-1D3D-55A1-ED5A-CD0EE4BBD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36303BD-FF84-8186-D23B-1AADC447BE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1C8C77-3FA3-48BD-8081-3E2E3E88943F}" type="datetimeFigureOut">
              <a:rPr lang="zh-TW" altLang="en-US" smtClean="0"/>
              <a:t>2026/11/5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8C44416-D066-404D-F4E7-CFD4D418E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2519691-15A6-7608-6089-EF4A2ED7F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90BFD7-70BC-4C56-BAA2-75B5DBED9C1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259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slideLayouts/slideLayout1.xml" Id="R7f986d10e3dc4489" /><Relationship Type="http://schemas.openxmlformats.org/officeDocument/2006/relationships/image" Target="../media/image1.jpg" Id="Rfaa72f4c43594a51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1F290B-5F14-42BF-8A66-6B37101D5F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a72f4c43594a51"/>
          <a:stretch xmlns:a="http://schemas.openxmlformats.org/drawingml/2006/main"/>
        </p:blipFill>
        <p:spPr>
          <a:xfrm xmlns:a="http://schemas.openxmlformats.org/drawingml/2006/main">
            <a:off x="3988442" y="177209"/>
            <a:ext cx="7477125" cy="6248400"/>
          </a:xfrm>
          <a:prstGeom xmlns:a="http://schemas.openxmlformats.org/drawingml/2006/main" prst="rect">
            <a:avLst/>
          </a:prstGeom>
        </p:spPr>
      </p:pic>
      <p:sp>
        <p:nvSpPr>
          <p:cNvPr id="2" name="English diagram label background">
            <a:extLst xmlns:a="http://schemas.openxmlformats.org/drawingml/2006/main">
              <a:ext uri="{FF2B5EF4-FFF2-40B4-BE49-F238E27FC236}">
                <a16:creationId xmlns:a16="http://schemas.microsoft.com/office/drawing/2014/main" id="{4F44193C-E461-488D-8BD7-40B09EE9C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7367" y="1129709"/>
            <a:ext cx="838200" cy="509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Upright diagram label">
            <a:extLst xmlns:a="http://schemas.openxmlformats.org/drawingml/2006/main">
              <a:ext uri="{FF2B5EF4-FFF2-40B4-BE49-F238E27FC236}">
                <a16:creationId xmlns:a16="http://schemas.microsoft.com/office/drawing/2014/main" id="{F61F4453-8786-4120-AEF8-6774D7F0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5942" y="1453559"/>
            <a:ext cx="790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000000"/>
                </a:solidFill>
                <a:latin typeface="Arial"/>
                <a:ea typeface="Arial"/>
                <a:cs typeface="Arial"/>
              </a:rPr>
              <a:t>Upright</a:t>
            </a:r>
          </a:p>
        </p:txBody>
      </p:sp>
      <p:sp>
        <p:nvSpPr>
          <p:cNvPr id="4" name="Curved diagram label">
            <a:extLst xmlns:a="http://schemas.openxmlformats.org/drawingml/2006/main">
              <a:ext uri="{FF2B5EF4-FFF2-40B4-BE49-F238E27FC236}">
                <a16:creationId xmlns:a16="http://schemas.microsoft.com/office/drawing/2014/main" id="{E8F8C17F-41D5-46DC-B9EB-70361069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5942" y="2529884"/>
            <a:ext cx="790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000000"/>
                </a:solidFill>
                <a:latin typeface="Arial"/>
                <a:ea typeface="Arial"/>
                <a:cs typeface="Arial"/>
              </a:rPr>
              <a:t>Curved</a:t>
            </a:r>
          </a:p>
        </p:txBody>
      </p:sp>
      <p:sp>
        <p:nvSpPr>
          <p:cNvPr id="5" name="Floor diagram label">
            <a:extLst xmlns:a="http://schemas.openxmlformats.org/drawingml/2006/main">
              <a:ext uri="{FF2B5EF4-FFF2-40B4-BE49-F238E27FC236}">
                <a16:creationId xmlns:a16="http://schemas.microsoft.com/office/drawing/2014/main" id="{46F80F52-F28B-4EC5-97E0-7B465DEBB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5942" y="4472984"/>
            <a:ext cx="790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75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75">
                <a:solidFill>
                  <a:srgbClr val="000000"/>
                </a:solidFill>
                <a:latin typeface="Arial"/>
                <a:ea typeface="Arial"/>
                <a:cs typeface="Arial"/>
              </a:rPr>
              <a:t>Floor</a:t>
            </a:r>
          </a:p>
        </p:txBody>
      </p:sp>
      <p:sp>
        <p:nvSpPr>
          <p:cNvPr id="6" name="Technical specification 1">
            <a:extLst xmlns:a="http://schemas.openxmlformats.org/drawingml/2006/main">
              <a:ext uri="{FF2B5EF4-FFF2-40B4-BE49-F238E27FC236}">
                <a16:creationId xmlns:a16="http://schemas.microsoft.com/office/drawing/2014/main" id="{DDFC8FE8-F145-4D76-B789-4EC8716E5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019550"/>
            <a:ext cx="619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000000"/>
                </a:solidFill>
                <a:latin typeface="Arial"/>
                <a:ea typeface="Arial"/>
                <a:cs typeface="Arial"/>
              </a:rPr>
              <a:t>Resolution listed in source: 800 × 4320 pixels</a:t>
            </a:r>
          </a:p>
        </p:txBody>
      </p:sp>
      <p:sp>
        <p:nvSpPr>
          <p:cNvPr id="7" name="Technical specification 2">
            <a:extLst xmlns:a="http://schemas.openxmlformats.org/drawingml/2006/main">
              <a:ext uri="{FF2B5EF4-FFF2-40B4-BE49-F238E27FC236}">
                <a16:creationId xmlns:a16="http://schemas.microsoft.com/office/drawing/2014/main" id="{6F96B38D-763E-4229-B1AB-810AA542F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267200"/>
            <a:ext cx="619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000000"/>
                </a:solidFill>
                <a:latin typeface="Arial"/>
                <a:ea typeface="Arial"/>
                <a:cs typeface="Arial"/>
              </a:rPr>
              <a:t>Upright 1120 + Curved 480 + Floor 2720</a:t>
            </a:r>
          </a:p>
        </p:txBody>
      </p:sp>
      <p:sp>
        <p:nvSpPr>
          <p:cNvPr id="8" name="Technical specification 3">
            <a:extLst xmlns:a="http://schemas.openxmlformats.org/drawingml/2006/main">
              <a:ext uri="{FF2B5EF4-FFF2-40B4-BE49-F238E27FC236}">
                <a16:creationId xmlns:a16="http://schemas.microsoft.com/office/drawing/2014/main" id="{9E062E26-764F-483B-989E-D9379240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514850"/>
            <a:ext cx="619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000000"/>
                </a:solidFill>
                <a:latin typeface="Arial"/>
                <a:ea typeface="Arial"/>
                <a:cs typeface="Arial"/>
              </a:rPr>
              <a:t>(Upright + curved) : floor = approx. 35% : 65%</a:t>
            </a:r>
          </a:p>
        </p:txBody>
      </p:sp>
      <p:sp>
        <p:nvSpPr>
          <p:cNvPr id="9" name="Technical specification 4">
            <a:extLst xmlns:a="http://schemas.openxmlformats.org/drawingml/2006/main">
              <a:ext uri="{FF2B5EF4-FFF2-40B4-BE49-F238E27FC236}">
                <a16:creationId xmlns:a16="http://schemas.microsoft.com/office/drawing/2014/main" id="{2CF314F1-9CFE-42FC-B80F-E168CCBAD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4762500"/>
            <a:ext cx="619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000000"/>
                </a:solidFill>
                <a:latin typeface="Arial"/>
                <a:ea typeface="Arial"/>
                <a:cs typeface="Arial"/>
              </a:rPr>
              <a:t>Codec: H.264</a:t>
            </a:r>
          </a:p>
        </p:txBody>
      </p:sp>
      <p:sp>
        <p:nvSpPr>
          <p:cNvPr id="10" name="Technical specification 5">
            <a:extLst xmlns:a="http://schemas.openxmlformats.org/drawingml/2006/main">
              <a:ext uri="{FF2B5EF4-FFF2-40B4-BE49-F238E27FC236}">
                <a16:creationId xmlns:a16="http://schemas.microsoft.com/office/drawing/2014/main" id="{28C10673-1237-43BB-94E1-F41701CB3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5010150"/>
            <a:ext cx="619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000000"/>
                </a:solidFill>
                <a:latin typeface="Arial"/>
                <a:ea typeface="Arial"/>
                <a:cs typeface="Arial"/>
              </a:rPr>
              <a:t>File format: MP4</a:t>
            </a:r>
          </a:p>
        </p:txBody>
      </p:sp>
      <p:sp>
        <p:nvSpPr>
          <p:cNvPr id="11" name="Technical specification 6">
            <a:extLst xmlns:a="http://schemas.openxmlformats.org/drawingml/2006/main">
              <a:ext uri="{FF2B5EF4-FFF2-40B4-BE49-F238E27FC236}">
                <a16:creationId xmlns:a16="http://schemas.microsoft.com/office/drawing/2014/main" id="{138A20F1-ABDA-42E7-A301-CA97687A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5257800"/>
            <a:ext cx="619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000000"/>
                </a:solidFill>
                <a:latin typeface="Arial"/>
                <a:ea typeface="Arial"/>
                <a:cs typeface="Arial"/>
              </a:rPr>
              <a:t>Bitrate: approximately 8–12 Mbps</a:t>
            </a:r>
          </a:p>
        </p:txBody>
      </p:sp>
      <p:sp>
        <p:nvSpPr>
          <p:cNvPr id="12" name="Technical specification 7">
            <a:extLst xmlns:a="http://schemas.openxmlformats.org/drawingml/2006/main">
              <a:ext uri="{FF2B5EF4-FFF2-40B4-BE49-F238E27FC236}">
                <a16:creationId xmlns:a16="http://schemas.microsoft.com/office/drawing/2014/main" id="{02651C43-47E2-442B-87D1-25291715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5505450"/>
            <a:ext cx="619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575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75">
                <a:solidFill>
                  <a:srgbClr val="000000"/>
                </a:solidFill>
                <a:latin typeface="Arial"/>
                <a:ea typeface="Arial"/>
                <a:cs typeface="Arial"/>
              </a:rPr>
              <a:t>Frame rate: 30 fps</a:t>
            </a:r>
          </a:p>
        </p:txBody>
      </p:sp>
      <p:sp>
        <p:nvSpPr>
          <p:cNvPr id="13" name="Orientation confirmation note">
            <a:extLst xmlns:a="http://schemas.openxmlformats.org/drawingml/2006/main">
              <a:ext uri="{FF2B5EF4-FFF2-40B4-BE49-F238E27FC236}">
                <a16:creationId xmlns:a16="http://schemas.microsoft.com/office/drawing/2014/main" id="{073FE526-1C9E-45C3-A934-0D4FA4BDE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5943600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defPPr>
            <a:lvl1pPr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5000"/>
              </a:lnSpc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000000"/>
                </a:solidFill>
                <a:latin typeface="Arial"/>
                <a:ea typeface="Arial"/>
                <a:cs typeface="Arial"/>
              </a:rPr>
              <a:t>Source ratio is approximate; pixel totals imply about 37% : 63%.</a:t>
            </a:r>
          </a:p>
          <a:p xmlns:a="http://schemas.openxmlformats.org/drawingml/2006/main">
            <a:pPr>
              <a:lnSpc>
                <a:spcPct val="115000"/>
              </a:lnSpc>
              <a:buNone/>
              <a:defRPr sz="12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Confirm final canvas orientation and playback mapping before export.</a:t>
            </a:r>
          </a:p>
        </p:txBody>
      </p:sp>
    </p:spTree>
    <p:extLst>
      <p:ext uri="{BB962C8B-B14F-4D97-AF65-F5344CB8AC3E}">
        <p14:creationId xmlns:p14="http://schemas.microsoft.com/office/powerpoint/2010/main" val="875336759"/>
      </p:ext>
    </p:extLst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Rectangle, 設計, 黑與白, 工具 的圖片&#10;&#10;AI 產生的內容可能不正確。">
            <a:extLst>
              <a:ext uri="{FF2B5EF4-FFF2-40B4-BE49-F238E27FC236}">
                <a16:creationId xmlns:a16="http://schemas.microsoft.com/office/drawing/2014/main" id="{A3EE4F75-9CE3-319D-94D6-B8C4D8466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2074" y="499354"/>
            <a:ext cx="11066089" cy="6176422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7383ACA-FF06-2C7C-A74C-EE8A04BD7013}"/>
              </a:ext>
            </a:extLst>
          </p:cNvPr>
          <p:cNvSpPr txBox="1"/>
          <p:nvPr/>
        </p:nvSpPr>
        <p:spPr>
          <a:xfrm>
            <a:off x="946826" y="3244334"/>
            <a:ext cx="6412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Width</a:t>
            </a:r>
            <a:r>
              <a:rPr lang="zh-TW" altLang="en-US" dirty="0"/>
              <a:t> </a:t>
            </a:r>
            <a:r>
              <a:rPr lang="en-US" altLang="zh-TW" dirty="0"/>
              <a:t>614cm</a:t>
            </a:r>
            <a:r>
              <a:rPr lang="zh-TW" altLang="en-US" dirty="0"/>
              <a:t> </a:t>
            </a:r>
            <a:r>
              <a:rPr lang="en-US" altLang="zh-TW" dirty="0"/>
              <a:t>x</a:t>
            </a:r>
            <a:r>
              <a:rPr lang="zh-TW" altLang="en-US" dirty="0"/>
              <a:t> </a:t>
            </a:r>
            <a:r>
              <a:rPr lang="en-US" altLang="zh-TW" dirty="0"/>
              <a:t>Height</a:t>
            </a:r>
            <a:r>
              <a:rPr lang="zh-TW" altLang="en-US" dirty="0"/>
              <a:t> </a:t>
            </a:r>
            <a:r>
              <a:rPr lang="en-US" altLang="zh-TW" dirty="0"/>
              <a:t>294cm</a:t>
            </a:r>
            <a:r>
              <a:rPr lang="zh-TW" altLang="en-US" dirty="0"/>
              <a:t> </a:t>
            </a:r>
            <a:r>
              <a:rPr lang="en-US" altLang="zh-TW" dirty="0"/>
              <a:t>x</a:t>
            </a:r>
            <a:r>
              <a:rPr lang="zh-TW" altLang="en-US" dirty="0"/>
              <a:t> </a:t>
            </a:r>
            <a:r>
              <a:rPr lang="en-US" altLang="zh-TW" dirty="0"/>
              <a:t>Depth</a:t>
            </a:r>
            <a:r>
              <a:rPr lang="zh-TW" altLang="en-US" dirty="0"/>
              <a:t> </a:t>
            </a:r>
            <a:r>
              <a:rPr lang="en-US" altLang="zh-TW" dirty="0"/>
              <a:t>160cm</a:t>
            </a:r>
            <a:r>
              <a:rPr lang="zh-TW" altLang="en-US" dirty="0"/>
              <a:t> </a:t>
            </a:r>
            <a:r>
              <a:rPr lang="en-US" altLang="zh-TW" dirty="0"/>
              <a:t>x Thickness10</a:t>
            </a:r>
            <a:r>
              <a:rPr lang="zh-TW" altLang="en-US" dirty="0"/>
              <a:t> </a:t>
            </a:r>
            <a:r>
              <a:rPr lang="en-US" altLang="zh-TW" dirty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301949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房子 的圖片&#10;&#10;AI 產生的內容可能不正確。">
            <a:extLst>
              <a:ext uri="{FF2B5EF4-FFF2-40B4-BE49-F238E27FC236}">
                <a16:creationId xmlns:a16="http://schemas.microsoft.com/office/drawing/2014/main" id="{5518AB94-E10A-3D40-93A6-110D98C17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5681"/>
            <a:ext cx="12192000" cy="572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10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場景, 畫廊, 牆, 室內 的圖片&#10;&#10;AI 產生的內容可能不正確。">
            <a:extLst>
              <a:ext uri="{FF2B5EF4-FFF2-40B4-BE49-F238E27FC236}">
                <a16:creationId xmlns:a16="http://schemas.microsoft.com/office/drawing/2014/main" id="{012BCE10-BB74-3083-831C-0BDCB07AE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56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87</Words>
  <Application>Microsoft Office PowerPoint</Application>
  <PresentationFormat>寬螢幕</PresentationFormat>
  <Paragraphs>7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Rick Juang</dc:creator>
  <cp:lastModifiedBy>Rick Juang</cp:lastModifiedBy>
  <cp:revision>3</cp:revision>
  <cp:lastPrinted>2026-04-04T06:41:44Z</cp:lastPrinted>
  <dcterms:created xsi:type="dcterms:W3CDTF">2026-04-04T06:31:30Z</dcterms:created>
  <dcterms:modified xsi:type="dcterms:W3CDTF">2026-11-05T02:47:35Z</dcterms:modified>
</cp:coreProperties>
</file>